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1" autoAdjust="0"/>
    <p:restoredTop sz="95063" autoAdjust="0"/>
  </p:normalViewPr>
  <p:slideViewPr>
    <p:cSldViewPr>
      <p:cViewPr varScale="1">
        <p:scale>
          <a:sx n="147" d="100"/>
          <a:sy n="147" d="100"/>
        </p:scale>
        <p:origin x="1176" y="184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920552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81819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Dive Into (index)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91699" y="4999841"/>
            <a:ext cx="1519196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(namespace)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577822" y="4758936"/>
            <a:ext cx="1167180" cy="1409272"/>
            <a:chOff x="7577822" y="4663539"/>
            <a:chExt cx="1167180" cy="140927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899002" y="466353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725308" y="492209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577822" y="5145348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divided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Dive Into (sharding)</a:t>
            </a:r>
            <a:endParaRPr lang="ko-KR" altLang="en-US" sz="40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846452" cy="1440160"/>
            <a:chOff x="704528" y="4761148"/>
            <a:chExt cx="3846452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846452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7210932" y="4743492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8967876" y="4725837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dirty="0" err="1" smtClean="0"/>
              <a:t>ElasticSearch</a:t>
            </a:r>
            <a:r>
              <a:rPr lang="en-US" altLang="ko-KR" b="1" dirty="0" smtClean="0"/>
              <a:t> Cluster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err="1"/>
              <a:t>ElasticSearch</a:t>
            </a:r>
            <a:r>
              <a:rPr lang="en-US" altLang="ko-KR" sz="4000" b="1" dirty="0"/>
              <a:t> Cluster</a:t>
            </a:r>
            <a:endParaRPr lang="ko-KR" altLang="en-US" sz="4000" b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Retriving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Replica changes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u="sng" smtClean="0"/>
              <a:t>Story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0388" y="3993751"/>
            <a:ext cx="414058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Combine</a:t>
            </a:r>
            <a:r>
              <a:rPr lang="en-US" altLang="ko-KR" sz="2400" b="1" smtClean="0"/>
              <a:t>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mtClean="0"/>
              <a:t>Line-up processes </a:t>
            </a:r>
            <a:r>
              <a:rPr lang="en-US" altLang="ko-KR" sz="2400" b="1" i="1" u="sng" smtClean="0"/>
              <a:t>simply</a:t>
            </a:r>
            <a:endParaRPr lang="en-US" altLang="ko-KR" sz="2400" b="1" i="1" u="sng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Pro-active</a:t>
            </a:r>
            <a:r>
              <a:rPr lang="en-US" altLang="ko-KR" sz="2400" b="1" smtClean="0"/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78566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Elasticsearch Cluster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Sclable</a:t>
            </a:r>
          </a:p>
          <a:p>
            <a:r>
              <a:rPr lang="en-US" altLang="ko-KR" sz="1200" smtClean="0"/>
              <a:t>Document-oriented</a:t>
            </a:r>
          </a:p>
          <a:p>
            <a:r>
              <a:rPr lang="en-US" altLang="ko-KR" sz="1200" smtClean="0"/>
              <a:t>Rest&amp;json</a:t>
            </a:r>
          </a:p>
          <a:p>
            <a:r>
              <a:rPr lang="en-US" altLang="ko-KR" sz="1200" smtClean="0"/>
              <a:t>Lucene under the hood</a:t>
            </a:r>
          </a:p>
          <a:p>
            <a:r>
              <a:rPr lang="en-US" altLang="ko-KR" sz="1200" smtClean="0"/>
              <a:t>Plugin architecture</a:t>
            </a:r>
          </a:p>
          <a:p>
            <a:r>
              <a:rPr lang="en-US" altLang="ko-KR" sz="120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System Layout</a:t>
            </a:r>
            <a:endParaRPr lang="ko-KR" altLang="en-US" b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Pipeline(II)</a:t>
            </a:r>
            <a:endParaRPr lang="ko-KR" altLang="en-US" sz="4000" b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Type (name+mapping)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20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smtClean="0">
                <a:solidFill>
                  <a:schemeClr val="bg1"/>
                </a:solidFill>
              </a:rPr>
              <a:t>: </a:t>
            </a:r>
            <a:r>
              <a:rPr lang="en-US" altLang="ko-KR" sz="1200" u="sng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en-US" altLang="ko-KR" sz="120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 sz="120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smtClean="0">
                <a:solidFill>
                  <a:srgbClr val="FF0000"/>
                </a:solidFill>
              </a:rPr>
              <a:t>※ </a:t>
            </a:r>
            <a:r>
              <a:rPr lang="en-US" altLang="ko-KR" sz="1050" u="sng" smtClean="0">
                <a:solidFill>
                  <a:srgbClr val="FF0000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en-US" altLang="ko-KR" sz="1050" dirty="0" smtClean="0">
                <a:solidFill>
                  <a:srgbClr val="FF0000"/>
                </a:solidFill>
              </a:rPr>
              <a:t>  </a:t>
            </a:r>
            <a:r>
              <a:rPr lang="en-US" altLang="ko-KR" sz="1050" dirty="0" smtClean="0">
                <a:solidFill>
                  <a:schemeClr val="tx1"/>
                </a:solidFill>
              </a:rPr>
              <a:t>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000FF"/>
                </a:solidFill>
              </a:rPr>
              <a:t> </a:t>
            </a:r>
            <a:r>
              <a:rPr lang="en-US" altLang="ko-KR" sz="1050" dirty="0" smtClean="0">
                <a:solidFill>
                  <a:srgbClr val="0000FF"/>
                </a:solidFill>
              </a:rPr>
              <a:t>   </a:t>
            </a:r>
            <a:r>
              <a:rPr lang="en-US" altLang="ko-KR" sz="1050" u="sng" dirty="0" smtClean="0">
                <a:solidFill>
                  <a:srgbClr val="0000FF"/>
                </a:solidFill>
              </a:rPr>
              <a:t>it tells ES how the data in each</a:t>
            </a:r>
            <a:endParaRPr lang="en-US" altLang="ko-KR" sz="1050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000FF"/>
                </a:solidFill>
              </a:rPr>
              <a:t> </a:t>
            </a:r>
            <a:r>
              <a:rPr lang="en-US" altLang="ko-KR" sz="1050" dirty="0" smtClean="0">
                <a:solidFill>
                  <a:srgbClr val="0000FF"/>
                </a:solidFill>
              </a:rPr>
              <a:t>   </a:t>
            </a:r>
            <a:r>
              <a:rPr lang="en-US" altLang="ko-KR" sz="1050" u="sng" dirty="0" smtClean="0">
                <a:solidFill>
                  <a:srgbClr val="0000FF"/>
                </a:solidFill>
              </a:rPr>
              <a:t>document should be indexed</a:t>
            </a:r>
            <a:endParaRPr lang="ko-KR" altLang="en-US" sz="1050" u="sng" dirty="0" smtClean="0">
              <a:solidFill>
                <a:srgbClr val="0000FF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elasticsearch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5852" y="1990290"/>
            <a:ext cx="8596975" cy="1184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2727" y="2131987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processing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018640" y="2132715"/>
            <a:ext cx="2321407" cy="900100"/>
          </a:xfrm>
          <a:prstGeom prst="chevron">
            <a:avLst>
              <a:gd name="adj" fmla="val 984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682885" y="2132715"/>
            <a:ext cx="2205414" cy="900100"/>
          </a:xfrm>
          <a:prstGeom prst="chevron">
            <a:avLst>
              <a:gd name="adj" fmla="val 851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94996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51180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479072" y="2797680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636589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6528" y="2582236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u="sng"/>
              <a:t>S</a:t>
            </a:r>
            <a:r>
              <a:rPr lang="en-US" altLang="ko-KR" sz="4000" b="1" u="sng" smtClean="0"/>
              <a:t>tory</a:t>
            </a:r>
            <a:endParaRPr lang="ko-KR" altLang="en-US" sz="40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3260812" y="3465004"/>
            <a:ext cx="4071436" cy="25545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smtClean="0"/>
              <a:t>How?</a:t>
            </a:r>
          </a:p>
          <a:p>
            <a:pPr lvl="1"/>
            <a:r>
              <a:rPr lang="en-US" altLang="ko-KR" sz="1600" smtClean="0"/>
              <a:t>Make a schema on DB</a:t>
            </a:r>
          </a:p>
          <a:p>
            <a:pPr lvl="1"/>
            <a:r>
              <a:rPr lang="en-US" altLang="ko-KR" sz="1600" smtClean="0"/>
              <a:t>Table with many attributes</a:t>
            </a:r>
          </a:p>
          <a:p>
            <a:pPr lvl="1"/>
            <a:r>
              <a:rPr lang="en-US" altLang="ko-KR" sz="1600" smtClean="0"/>
              <a:t>Normalization</a:t>
            </a:r>
          </a:p>
          <a:p>
            <a:pPr lvl="1"/>
            <a:r>
              <a:rPr lang="en-US" altLang="ko-KR" sz="1600" smtClean="0"/>
              <a:t>Insert</a:t>
            </a:r>
          </a:p>
          <a:p>
            <a:pPr lvl="1"/>
            <a:r>
              <a:rPr lang="en-US" altLang="ko-KR" sz="1600" smtClean="0"/>
              <a:t>Many Select Queries</a:t>
            </a:r>
          </a:p>
          <a:p>
            <a:pPr lvl="1"/>
            <a:r>
              <a:rPr lang="en-US" altLang="ko-KR" sz="1600" smtClean="0"/>
              <a:t>HTML with business logic</a:t>
            </a:r>
          </a:p>
          <a:p>
            <a:endParaRPr lang="en-US" altLang="ko-KR" sz="1600"/>
          </a:p>
          <a:p>
            <a:r>
              <a:rPr lang="en-US" altLang="ko-KR" sz="160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640035" y="4363054"/>
            <a:ext cx="1277272" cy="2035718"/>
          </a:xfrm>
          <a:prstGeom prst="bentConnector4">
            <a:avLst>
              <a:gd name="adj1" fmla="val -17898"/>
              <a:gd name="adj2" fmla="val 1286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elasticsearch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No options to improve?</a:t>
            </a:r>
            <a:endParaRPr lang="ko-KR" altLang="en-US" sz="4000" b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61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datas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375958" y="5797140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25701" y="4166886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102015" y="1435261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Its like a compaction of 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80" y="4964480"/>
            <a:ext cx="1933546" cy="1184150"/>
            <a:chOff x="6403830" y="4640661"/>
            <a:chExt cx="1933546" cy="1509791"/>
          </a:xfrm>
        </p:grpSpPr>
        <p:sp>
          <p:nvSpPr>
            <p:cNvPr id="36" name="직사각형 35"/>
            <p:cNvSpPr/>
            <p:nvPr/>
          </p:nvSpPr>
          <p:spPr>
            <a:xfrm>
              <a:off x="6403830" y="4662810"/>
              <a:ext cx="1836204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501172" y="4893688"/>
              <a:ext cx="1512168" cy="116924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1571003" cy="124286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321932" y="464066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66634" y="5848807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9009" y="6182150"/>
            <a:ext cx="187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a compaction of 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1007441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u="sng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u="sng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Reindexing</a:t>
            </a:r>
            <a:endParaRPr lang="ko-KR" altLang="en-US" sz="12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-elasticsearch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7" y="2988778"/>
            <a:ext cx="21746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17461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/>
          <p:nvPr/>
        </p:nvCxnSpPr>
        <p:spPr>
          <a:xfrm>
            <a:off x="938471" y="1375697"/>
            <a:ext cx="8474436" cy="4713533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7" y="1535982"/>
            <a:ext cx="2057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Lets mining~ the solutions(OS)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18" y="2650407"/>
            <a:ext cx="1524000" cy="1524000"/>
          </a:xfrm>
          <a:prstGeom prst="rect">
            <a:avLst/>
          </a:prstGeom>
        </p:spPr>
      </p:pic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25" y="3378324"/>
            <a:ext cx="2120934" cy="16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99" y="3275727"/>
            <a:ext cx="2621345" cy="137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659" y="2166951"/>
            <a:ext cx="2354219" cy="966912"/>
          </a:xfrm>
          <a:prstGeom prst="rect">
            <a:avLst/>
          </a:prstGeom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643" y="5440696"/>
            <a:ext cx="2376264" cy="41000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2309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smtClean="0"/>
              <a:t>Data flows (time)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770968" y="4613564"/>
            <a:ext cx="78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Interactive</a:t>
            </a:r>
          </a:p>
          <a:p>
            <a:r>
              <a:rPr lang="en-US" altLang="ko-KR" sz="1000" smtClean="0"/>
              <a:t>Graphycal</a:t>
            </a:r>
            <a:endParaRPr lang="en-US" altLang="ko-KR" sz="1000"/>
          </a:p>
          <a:p>
            <a:r>
              <a:rPr lang="en-US" altLang="ko-KR" sz="1000"/>
              <a:t>User</a:t>
            </a:r>
          </a:p>
          <a:p>
            <a:r>
              <a:rPr lang="en-US" altLang="ko-KR" sz="1000"/>
              <a:t>Interface</a:t>
            </a:r>
            <a:endParaRPr lang="ko-KR" altLang="en-US" sz="1000" dirty="0" err="1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-1581162" y="3609667"/>
            <a:ext cx="467922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4468" y="3564777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smtClean="0"/>
              <a:t>Changes</a:t>
            </a:r>
          </a:p>
          <a:p>
            <a:pPr algn="ctr"/>
            <a:r>
              <a:rPr lang="en-US" altLang="ko-KR" sz="2000" b="1" i="1" u="sng" smtClean="0"/>
              <a:t>(data)</a:t>
            </a:r>
            <a:endParaRPr lang="ko-KR" altLang="en-US" sz="2000" b="1" i="1" u="sng" dirty="0" err="1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35963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59422" y="4340039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5"/>
                        </a:rPr>
                        <a:t>Packetbeat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57017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Beats(Topbeat)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0144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Web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144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DB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4304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Beat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88017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(File)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302417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288704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53916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Logstash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ElasticSearch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Kibana</a:t>
            </a:r>
            <a:r>
              <a:rPr lang="en-US" altLang="ko-KR" sz="1400" dirty="0" smtClean="0">
                <a:solidFill>
                  <a:srgbClr val="009CE1"/>
                </a:solidFill>
              </a:rPr>
              <a:t>  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53916" y="4485261"/>
            <a:ext cx="130699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009CE1"/>
                </a:solidFill>
              </a:rPr>
              <a:t>User</a:t>
            </a:r>
            <a:r>
              <a:rPr lang="en-US" altLang="ko-KR" sz="1200" dirty="0" smtClean="0"/>
              <a:t> 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40284" y="545074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9745" y="506012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3100" y="5069227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5288" y="5011723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  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 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     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388017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(Http)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302417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715335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Current Image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2560" y="1988840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92560" y="1412776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smtClean="0"/>
              <a:t>What types of data?</a:t>
            </a:r>
          </a:p>
          <a:p>
            <a:endParaRPr lang="en-US" altLang="ko-KR" sz="200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smtClean="0"/>
              <a:t>Traditional, 3-Tiers application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Web (Nginx, Haproxy, Apache)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Was (Tomcat) 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DB (MySQL, Redis, etc)</a:t>
            </a:r>
          </a:p>
          <a:p>
            <a:r>
              <a:rPr lang="en-US" altLang="ko-KR" sz="2000" smtClean="0"/>
              <a:t>     &amp;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System (H/W-CPU, Memory, Disk, Network, Temperator, Fan)</a:t>
            </a:r>
          </a:p>
          <a:p>
            <a:endParaRPr lang="en-US" altLang="ko-KR" sz="2000"/>
          </a:p>
          <a:p>
            <a:r>
              <a:rPr lang="en-US" altLang="ko-KR" sz="2000" smtClean="0"/>
              <a:t>Q) How to collect with which tool?</a:t>
            </a:r>
          </a:p>
          <a:p>
            <a:r>
              <a:rPr lang="en-US" altLang="ko-KR" sz="2000" smtClean="0"/>
              <a:t>                        datas of which shape of format? </a:t>
            </a:r>
          </a:p>
          <a:p>
            <a:r>
              <a:rPr lang="en-US" altLang="ko-KR" sz="2000" smtClean="0"/>
              <a:t>Q) How to store data to where?</a:t>
            </a:r>
          </a:p>
          <a:p>
            <a:r>
              <a:rPr lang="en-US" altLang="ko-KR" sz="2000" smtClean="0"/>
              <a:t>Q) How to presents it? (just text or graphically by interaction)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</a:t>
            </a:r>
            <a:r>
              <a:rPr lang="en-US" sz="1400" dirty="0" smtClean="0"/>
              <a:t>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err="1" smtClean="0">
                <a:solidFill>
                  <a:srgbClr val="0000FF"/>
                </a:solidFill>
              </a:rPr>
              <a:t>packetbeat</a:t>
            </a:r>
            <a:r>
              <a:rPr lang="en-US" sz="1400" smtClean="0">
                <a:solidFill>
                  <a:srgbClr val="0000FF"/>
                </a:solidFill>
              </a:rPr>
              <a:t>.</a:t>
            </a:r>
            <a:endParaRPr lang="en-US" sz="1400" dirty="0" smtClean="0">
              <a:solidFill>
                <a:srgbClr val="0000FF"/>
              </a:solidFill>
            </a:endParaRP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, edit the 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etc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/>
              <a:t>Beat - Packetbeat </a:t>
            </a:r>
            <a:endParaRPr lang="ko-KR" altLang="en-US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128464" y="1016732"/>
            <a:ext cx="9577064" cy="5220580"/>
            <a:chOff x="164468" y="1268760"/>
            <a:chExt cx="9577064" cy="5220580"/>
          </a:xfrm>
        </p:grpSpPr>
        <p:grpSp>
          <p:nvGrpSpPr>
            <p:cNvPr id="28" name="Group 27"/>
            <p:cNvGrpSpPr/>
            <p:nvPr/>
          </p:nvGrpSpPr>
          <p:grpSpPr>
            <a:xfrm>
              <a:off x="164468" y="3717032"/>
              <a:ext cx="9577064" cy="2772308"/>
              <a:chOff x="128464" y="512676"/>
              <a:chExt cx="9577064" cy="2772308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764868" y="512676"/>
                <a:ext cx="3204356" cy="1008112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Protocol Module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beats/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packetbeat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protos.go</a:t>
                </a:r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Parse() / ParseUdp()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977610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HTTP module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6476" y="2600908"/>
                <a:ext cx="158417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MySQL module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541633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DNS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016896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module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73380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5" name="Left Brace 4"/>
              <p:cNvSpPr/>
              <p:nvPr/>
            </p:nvSpPr>
            <p:spPr>
              <a:xfrm rot="5400000">
                <a:off x="2594738" y="-441430"/>
                <a:ext cx="576064" cy="5508612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5400000">
                <a:off x="7779314" y="638690"/>
                <a:ext cx="576064" cy="3276364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>
                <a:stCxn id="4" idx="2"/>
                <a:endCxn id="5" idx="1"/>
              </p:cNvCxnSpPr>
              <p:nvPr/>
            </p:nvCxnSpPr>
            <p:spPr>
              <a:xfrm flipH="1">
                <a:off x="2882770" y="1520788"/>
                <a:ext cx="2484276" cy="50405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4" idx="2"/>
                <a:endCxn id="12" idx="1"/>
              </p:cNvCxnSpPr>
              <p:nvPr/>
            </p:nvCxnSpPr>
            <p:spPr>
              <a:xfrm>
                <a:off x="5367046" y="1520788"/>
                <a:ext cx="2700300" cy="468052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496616" y="1772816"/>
                <a:ext cx="15481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TcpProtocolPlugin</a:t>
                </a:r>
                <a:endParaRPr lang="en-US" sz="1200" dirty="0" smtClean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139354" y="1783849"/>
                <a:ext cx="1566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UdpProtocolPlugin </a:t>
                </a:r>
                <a:endParaRPr lang="en-US" sz="120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6479" y="1711841"/>
                <a:ext cx="20392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implements</a:t>
                </a: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627460" y="1268760"/>
              <a:ext cx="4037508" cy="176419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Input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type Packet </a:t>
              </a:r>
              <a:r>
                <a:rPr lang="en-US" sz="1400" dirty="0" err="1">
                  <a:solidFill>
                    <a:schemeClr val="tx1"/>
                  </a:solidFill>
                </a:rPr>
                <a:t>struct</a:t>
              </a:r>
              <a:r>
                <a:rPr lang="en-US" sz="1400" dirty="0">
                  <a:solidFill>
                    <a:schemeClr val="tx1"/>
                  </a:solidFill>
                </a:rPr>
                <a:t> {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</a:t>
              </a:r>
              <a:r>
                <a:rPr lang="en-US" sz="1400" dirty="0" err="1">
                  <a:solidFill>
                    <a:schemeClr val="tx1"/>
                  </a:solidFill>
                </a:rPr>
                <a:t>Ts</a:t>
              </a:r>
              <a:r>
                <a:rPr lang="en-US" sz="1400" dirty="0">
                  <a:solidFill>
                    <a:schemeClr val="tx1"/>
                  </a:solidFill>
                </a:rPr>
                <a:t>      </a:t>
              </a:r>
              <a:r>
                <a:rPr lang="en-US" sz="1400" dirty="0" err="1">
                  <a:solidFill>
                    <a:schemeClr val="tx1"/>
                  </a:solidFill>
                </a:rPr>
                <a:t>time.Time</a:t>
              </a:r>
              <a:r>
                <a:rPr lang="en-US" sz="1400" dirty="0">
                  <a:solidFill>
                    <a:schemeClr val="tx1"/>
                  </a:solidFill>
                </a:rPr>
                <a:t> (1)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Tuple   </a:t>
              </a:r>
              <a:r>
                <a:rPr lang="en-US" sz="1400" dirty="0" err="1">
                  <a:solidFill>
                    <a:schemeClr val="tx1"/>
                  </a:solidFill>
                </a:rPr>
                <a:t>common.IpPortTuple</a:t>
              </a:r>
              <a:r>
                <a:rPr lang="en-US" sz="1400" dirty="0">
                  <a:solidFill>
                    <a:schemeClr val="tx1"/>
                  </a:solidFill>
                </a:rPr>
                <a:t> (2)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Payload []byte (3)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}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0" idx="2"/>
            </p:cNvCxnSpPr>
            <p:nvPr/>
          </p:nvCxnSpPr>
          <p:spPr>
            <a:xfrm>
              <a:off x="2646214" y="3032956"/>
              <a:ext cx="2156299" cy="68407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357156" y="1268760"/>
              <a:ext cx="2885380" cy="182807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Output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The </a:t>
              </a:r>
              <a:r>
                <a:rPr lang="en-US" sz="1400" dirty="0" smtClean="0">
                  <a:solidFill>
                    <a:schemeClr val="tx1"/>
                  </a:solidFill>
                </a:rPr>
                <a:t>JSON like objects </a:t>
              </a:r>
              <a:r>
                <a:rPr lang="en-US" sz="1400" dirty="0">
                  <a:solidFill>
                    <a:schemeClr val="tx1"/>
                  </a:solidFill>
                </a:rPr>
                <a:t>are sent using the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publisher.Client       interface </a:t>
              </a:r>
              <a:r>
                <a:rPr lang="en-US" sz="1400" dirty="0" smtClean="0">
                  <a:solidFill>
                    <a:schemeClr val="tx1"/>
                  </a:solidFill>
                </a:rPr>
                <a:t>defined </a:t>
              </a:r>
              <a:r>
                <a:rPr lang="en-US" sz="1400" dirty="0">
                  <a:solidFill>
                    <a:schemeClr val="tx1"/>
                  </a:solidFill>
                </a:rPr>
                <a:t>in the 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beats/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libbeat</a:t>
              </a:r>
              <a:r>
                <a:rPr lang="en-US" sz="1400" dirty="0" smtClean="0">
                  <a:solidFill>
                    <a:schemeClr val="tx1"/>
                  </a:solidFill>
                </a:rPr>
                <a:t>/publisher</a:t>
              </a:r>
            </a:p>
          </p:txBody>
        </p:sp>
        <p:cxnSp>
          <p:nvCxnSpPr>
            <p:cNvPr id="41" name="Straight Arrow Connector 40"/>
            <p:cNvCxnSpPr>
              <a:endCxn id="40" idx="2"/>
            </p:cNvCxnSpPr>
            <p:nvPr/>
          </p:nvCxnSpPr>
          <p:spPr>
            <a:xfrm flipV="1">
              <a:off x="6357156" y="3096838"/>
              <a:ext cx="1442690" cy="620194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Who use this stack?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Portal v.s Enterprise Svc</a:t>
            </a:r>
            <a:endParaRPr lang="ko-KR" altLang="en-US" sz="4000" b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Another approache to replace the traditional with difference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5895566" y="2929398"/>
            <a:ext cx="540635" cy="1296144"/>
          </a:xfrm>
          <a:prstGeom prst="bentConnector3">
            <a:avLst>
              <a:gd name="adj1" fmla="val 3135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82864" y="2790898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441679" y="2070584"/>
            <a:ext cx="2478759" cy="4196389"/>
          </a:xfrm>
          <a:prstGeom prst="bentConnector4">
            <a:avLst>
              <a:gd name="adj1" fmla="val -16394"/>
              <a:gd name="adj2" fmla="val 10968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352550" y="2954562"/>
            <a:ext cx="413896" cy="640566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146766</TotalTime>
  <Words>6138</Words>
  <Application>Microsoft Macintosh PowerPoint</Application>
  <PresentationFormat>A4 Paper (210x297 mm)</PresentationFormat>
  <Paragraphs>1709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2402</cp:revision>
  <cp:lastPrinted>2016-02-25T01:19:13Z</cp:lastPrinted>
  <dcterms:created xsi:type="dcterms:W3CDTF">2013-11-13T01:08:07Z</dcterms:created>
  <dcterms:modified xsi:type="dcterms:W3CDTF">2018-02-22T08:10:23Z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